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2"/>
  </p:handoutMasterIdLst>
  <p:sldIdLst>
    <p:sldId id="256" r:id="rId2"/>
    <p:sldId id="283" r:id="rId3"/>
    <p:sldId id="322" r:id="rId4"/>
    <p:sldId id="343" r:id="rId5"/>
    <p:sldId id="324" r:id="rId6"/>
    <p:sldId id="339" r:id="rId7"/>
    <p:sldId id="340" r:id="rId8"/>
    <p:sldId id="341" r:id="rId9"/>
    <p:sldId id="342" r:id="rId10"/>
    <p:sldId id="329" r:id="rId11"/>
    <p:sldId id="330" r:id="rId12"/>
    <p:sldId id="331" r:id="rId13"/>
    <p:sldId id="344" r:id="rId14"/>
    <p:sldId id="332" r:id="rId15"/>
    <p:sldId id="333" r:id="rId16"/>
    <p:sldId id="334" r:id="rId17"/>
    <p:sldId id="335" r:id="rId18"/>
    <p:sldId id="336" r:id="rId19"/>
    <p:sldId id="337" r:id="rId20"/>
    <p:sldId id="338" r:id="rId2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99FF"/>
    <a:srgbClr val="0099FF"/>
    <a:srgbClr val="FF0000"/>
    <a:srgbClr val="800080"/>
    <a:srgbClr val="F61ED7"/>
    <a:srgbClr val="F5FA32"/>
    <a:srgbClr val="5C6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424" autoAdjust="0"/>
    <p:restoredTop sz="90929"/>
  </p:normalViewPr>
  <p:slideViewPr>
    <p:cSldViewPr>
      <p:cViewPr varScale="1">
        <p:scale>
          <a:sx n="70" d="100"/>
          <a:sy n="70" d="100"/>
        </p:scale>
        <p:origin x="-7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3" Type="http://schemas.openxmlformats.org/officeDocument/2006/relationships/slide" Target="slides/slide12.xml"/><Relationship Id="rId7" Type="http://schemas.openxmlformats.org/officeDocument/2006/relationships/slide" Target="slides/slide17.xml"/><Relationship Id="rId2" Type="http://schemas.openxmlformats.org/officeDocument/2006/relationships/slide" Target="slides/slide11.xml"/><Relationship Id="rId1" Type="http://schemas.openxmlformats.org/officeDocument/2006/relationships/slide" Target="slides/slide10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10" Type="http://schemas.openxmlformats.org/officeDocument/2006/relationships/slide" Target="slides/slide20.xml"/><Relationship Id="rId4" Type="http://schemas.openxmlformats.org/officeDocument/2006/relationships/slide" Target="slides/slide14.xml"/><Relationship Id="rId9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/>
            </a:lvl1pPr>
          </a:lstStyle>
          <a:p>
            <a:fld id="{DE4BEA5E-3134-4E61-BCAD-6698BF1F7E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0"/>
          <a:lstStyle>
            <a:lvl1pPr>
              <a:defRPr/>
            </a:lvl1pPr>
          </a:lstStyle>
          <a:p>
            <a:fld id="{5A2F71C3-96F6-41D6-A5CB-280C9B29C40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271" name="Group 1031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11272" name="Picture 1032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11273" name="Picture 1033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  <p:pic>
        <p:nvPicPr>
          <p:cNvPr id="11274" name="Picture 1034" descr="EXPHOR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96943-40EF-400B-A946-1360E4B66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A4E34-6266-4E97-87C4-BD9C83D89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EF27-8AD9-4A66-AFA7-1646889CD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EC8A-299C-42DF-8838-3A498B180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FAF27-136E-44F2-92A0-0E4FD1798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170DD-C97F-4CAF-9B35-210E3E8EC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E66DB-AF23-4B9A-9D5B-E23FE4E3B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B5236-F320-4EFC-8330-3C829F71FE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EB9B3-82D2-4CFE-B97E-8E86C339E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DE971-761E-4D3C-B920-1266ADFAA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xpbann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21319451-3809-4441-B4E5-22195D0973D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47" name="Picture 7" descr="EXPHORS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8077200" cy="2286000"/>
          </a:xfrm>
        </p:spPr>
        <p:txBody>
          <a:bodyPr/>
          <a:lstStyle/>
          <a:p>
            <a:r>
              <a:rPr lang="en-US" b="1" dirty="0">
                <a:latin typeface="Adobe Garamond Pro" pitchFamily="18" charset="0"/>
              </a:rPr>
              <a:t>Introduction </a:t>
            </a:r>
            <a:r>
              <a:rPr lang="en-US" b="1" dirty="0" smtClean="0">
                <a:latin typeface="Adobe Garamond Pro" pitchFamily="18" charset="0"/>
              </a:rPr>
              <a:t>to</a:t>
            </a:r>
            <a:r>
              <a:rPr lang="en-US" b="1" dirty="0" smtClean="0">
                <a:latin typeface="Anderson Four Feather Falls" pitchFamily="2" charset="0"/>
              </a:rPr>
              <a:t> </a:t>
            </a:r>
            <a:br>
              <a:rPr lang="en-US" b="1" dirty="0" smtClean="0">
                <a:latin typeface="Anderson Four Feather Falls" pitchFamily="2" charset="0"/>
              </a:rPr>
            </a:br>
            <a:r>
              <a:rPr lang="en-US" b="1" dirty="0" smtClean="0">
                <a:latin typeface="Anderson Four Feather Falls" pitchFamily="2" charset="0"/>
              </a:rPr>
              <a:t>William Shakespeare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7" name="Picture 6" descr="220px-Title_page_William_Shakespeare%27s_First_Folio_1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0"/>
            <a:ext cx="542925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r>
              <a:rPr lang="en-US" sz="4000" b="1" dirty="0" smtClean="0">
                <a:latin typeface="Anderson Four Feather Falls" pitchFamily="2" charset="0"/>
              </a:rPr>
              <a:t>Shakespeare and </a:t>
            </a:r>
            <a:br>
              <a:rPr lang="en-US" sz="4000" b="1" dirty="0" smtClean="0">
                <a:latin typeface="Anderson Four Feather Falls" pitchFamily="2" charset="0"/>
              </a:rPr>
            </a:br>
            <a:r>
              <a:rPr lang="en-US" sz="4000" b="1" dirty="0" smtClean="0">
                <a:latin typeface="Anderson Four Feather Falls" pitchFamily="2" charset="0"/>
              </a:rPr>
              <a:t>the great chain of being</a:t>
            </a:r>
            <a:endParaRPr lang="en-US" sz="4000" b="1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766888"/>
            <a:ext cx="3954463" cy="5091112"/>
          </a:xfrm>
        </p:spPr>
        <p:txBody>
          <a:bodyPr/>
          <a:lstStyle/>
          <a:p>
            <a:r>
              <a:rPr lang="en-US" sz="2800" dirty="0"/>
              <a:t>Medieval metaphor illustrating hierarchy of being from God to the lowliest non-being</a:t>
            </a:r>
          </a:p>
          <a:p>
            <a:r>
              <a:rPr lang="en-US" sz="2800" dirty="0" smtClean="0"/>
              <a:t>Chain </a:t>
            </a:r>
            <a:r>
              <a:rPr lang="en-US" sz="2800" dirty="0"/>
              <a:t>stretched from the foot of God’s throne to the tiniest particle of sand: a place for everything, and everything in its place</a:t>
            </a:r>
          </a:p>
          <a:p>
            <a:endParaRPr lang="en-US" sz="2800" dirty="0"/>
          </a:p>
        </p:txBody>
      </p:sp>
      <p:pic>
        <p:nvPicPr>
          <p:cNvPr id="102404" name="Picture 4" descr="great-chain-of-being-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the great chain of being: Angels</a:t>
            </a:r>
            <a:endParaRPr lang="en-US" b="1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8200" y="1766888"/>
            <a:ext cx="4183063" cy="4862512"/>
          </a:xfrm>
          <a:noFill/>
          <a:ln/>
        </p:spPr>
        <p:txBody>
          <a:bodyPr/>
          <a:lstStyle/>
          <a:p>
            <a:r>
              <a:rPr lang="en-US" dirty="0"/>
              <a:t>Just below God</a:t>
            </a:r>
          </a:p>
          <a:p>
            <a:r>
              <a:rPr lang="en-US" dirty="0"/>
              <a:t>Had reason and </a:t>
            </a:r>
            <a:r>
              <a:rPr lang="en-US" dirty="0" smtClean="0"/>
              <a:t>spirit </a:t>
            </a:r>
            <a:r>
              <a:rPr lang="en-US" dirty="0"/>
              <a:t>but no body </a:t>
            </a:r>
          </a:p>
          <a:p>
            <a:r>
              <a:rPr lang="en-US" dirty="0"/>
              <a:t>With no </a:t>
            </a:r>
            <a:r>
              <a:rPr lang="en-US" dirty="0" smtClean="0"/>
              <a:t>body</a:t>
            </a:r>
            <a:r>
              <a:rPr lang="en-US" dirty="0"/>
              <a:t> </a:t>
            </a:r>
            <a:r>
              <a:rPr lang="en-US" dirty="0" smtClean="0"/>
              <a:t>- immortal</a:t>
            </a:r>
            <a:endParaRPr lang="en-US" dirty="0"/>
          </a:p>
          <a:p>
            <a:r>
              <a:rPr lang="en-US" dirty="0"/>
              <a:t>Could fall by free </a:t>
            </a:r>
            <a:r>
              <a:rPr lang="en-US" dirty="0" smtClean="0"/>
              <a:t>will</a:t>
            </a:r>
            <a:endParaRPr lang="en-US" dirty="0"/>
          </a:p>
        </p:txBody>
      </p:sp>
      <p:pic>
        <p:nvPicPr>
          <p:cNvPr id="103429" name="Picture 5" descr="3d7d8079bdc4cfc7d03cfa01fb5a9746_A_Chorus_of_Ang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35036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219200"/>
          </a:xfrm>
        </p:spPr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the great chain of being: Man</a:t>
            </a:r>
            <a:endParaRPr lang="en-US" b="1" dirty="0">
              <a:latin typeface="Anderson Four Feather Falls" pitchFamily="2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766888"/>
            <a:ext cx="7696200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Just below the angels</a:t>
            </a:r>
          </a:p>
          <a:p>
            <a:pPr>
              <a:lnSpc>
                <a:spcPct val="90000"/>
              </a:lnSpc>
            </a:pPr>
            <a:r>
              <a:rPr lang="en-US" dirty="0"/>
              <a:t>Could aspire to greater perfection (angelic or god-like)</a:t>
            </a:r>
          </a:p>
          <a:p>
            <a:pPr>
              <a:lnSpc>
                <a:spcPct val="90000"/>
              </a:lnSpc>
            </a:pPr>
            <a:r>
              <a:rPr lang="en-US" dirty="0"/>
              <a:t>Had reason in common with angels</a:t>
            </a:r>
          </a:p>
          <a:p>
            <a:pPr>
              <a:lnSpc>
                <a:spcPct val="90000"/>
              </a:lnSpc>
            </a:pPr>
            <a:r>
              <a:rPr lang="en-US" dirty="0"/>
              <a:t>Had body (mortality), unlike angels; had feeling, understanding</a:t>
            </a:r>
          </a:p>
          <a:p>
            <a:pPr>
              <a:lnSpc>
                <a:spcPct val="90000"/>
              </a:lnSpc>
            </a:pPr>
            <a:r>
              <a:rPr lang="en-US" dirty="0"/>
              <a:t>Incorporated features of lower classes—thus a “microcosm”</a:t>
            </a:r>
          </a:p>
          <a:p>
            <a:pPr>
              <a:lnSpc>
                <a:spcPct val="90000"/>
              </a:lnSpc>
            </a:pPr>
            <a:r>
              <a:rPr lang="en-US" dirty="0"/>
              <a:t>Could  fall to the level of beast (free will)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the great chain of being: Man</a:t>
            </a:r>
            <a:endParaRPr lang="en-US" b="1" dirty="0">
              <a:latin typeface="Anderson Four Feather Falls" pitchFamily="2" charset="0"/>
            </a:endParaRPr>
          </a:p>
        </p:txBody>
      </p:sp>
      <p:pic>
        <p:nvPicPr>
          <p:cNvPr id="5" name="Content Placeholder 4" descr="gc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66888"/>
            <a:ext cx="7029721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382000" cy="1143000"/>
          </a:xfrm>
        </p:spPr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the great chain of being: </a:t>
            </a:r>
            <a:r>
              <a:rPr lang="en-US" b="1" dirty="0" smtClean="0">
                <a:latin typeface="Anderson Four Feather Falls" pitchFamily="2" charset="0"/>
              </a:rPr>
              <a:t>Higher </a:t>
            </a:r>
            <a:r>
              <a:rPr lang="en-US" b="1" dirty="0">
                <a:latin typeface="Anderson Four Feather Falls" pitchFamily="2" charset="0"/>
              </a:rPr>
              <a:t>Sensitive Class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3814762" cy="4862512"/>
          </a:xfrm>
        </p:spPr>
        <p:txBody>
          <a:bodyPr/>
          <a:lstStyle/>
          <a:p>
            <a:r>
              <a:rPr lang="en-US" dirty="0"/>
              <a:t>Below human (no reason; no soul)</a:t>
            </a:r>
          </a:p>
          <a:p>
            <a:r>
              <a:rPr lang="en-US" dirty="0"/>
              <a:t>Hierarchy within each subset: </a:t>
            </a:r>
          </a:p>
          <a:p>
            <a:pPr lvl="1"/>
            <a:r>
              <a:rPr lang="en-US" dirty="0"/>
              <a:t> Highest mammal?</a:t>
            </a:r>
          </a:p>
          <a:p>
            <a:pPr lvl="1"/>
            <a:r>
              <a:rPr lang="en-US" dirty="0"/>
              <a:t> Highest fish?  </a:t>
            </a:r>
          </a:p>
          <a:p>
            <a:pPr lvl="1"/>
            <a:r>
              <a:rPr lang="en-US" dirty="0"/>
              <a:t> Highest bird?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05476" name="Picture 4" descr="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981200"/>
            <a:ext cx="32337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the great chain of being: </a:t>
            </a:r>
            <a:r>
              <a:rPr lang="en-US" b="1" dirty="0" smtClean="0">
                <a:latin typeface="Anderson Four Feather Falls" pitchFamily="2" charset="0"/>
              </a:rPr>
              <a:t>Lower </a:t>
            </a:r>
            <a:r>
              <a:rPr lang="en-US" b="1" dirty="0">
                <a:latin typeface="Anderson Four Feather Falls" pitchFamily="2" charset="0"/>
              </a:rPr>
              <a:t>Sensitive Class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4043362" cy="5091112"/>
          </a:xfrm>
        </p:spPr>
        <p:txBody>
          <a:bodyPr/>
          <a:lstStyle/>
          <a:p>
            <a:r>
              <a:rPr lang="en-US" dirty="0"/>
              <a:t>Creatures have life and  touch but no feeling or memory </a:t>
            </a:r>
            <a:r>
              <a:rPr lang="en-US" sz="2800" dirty="0"/>
              <a:t>(parasites or </a:t>
            </a:r>
            <a:r>
              <a:rPr lang="en-US" sz="2800" dirty="0" smtClean="0"/>
              <a:t>shellfish</a:t>
            </a:r>
            <a:r>
              <a:rPr lang="en-US" sz="2800" dirty="0"/>
              <a:t>, for example)</a:t>
            </a:r>
            <a:endParaRPr lang="en-US" dirty="0"/>
          </a:p>
          <a:p>
            <a:r>
              <a:rPr lang="en-US" dirty="0" smtClean="0"/>
              <a:t>Creatures </a:t>
            </a:r>
            <a:r>
              <a:rPr lang="en-US" dirty="0"/>
              <a:t>having movement </a:t>
            </a:r>
            <a:r>
              <a:rPr lang="en-US" dirty="0" smtClean="0"/>
              <a:t>but </a:t>
            </a:r>
            <a:r>
              <a:rPr lang="en-US" dirty="0"/>
              <a:t>not </a:t>
            </a:r>
            <a:r>
              <a:rPr lang="en-US" dirty="0" smtClean="0"/>
              <a:t>hearing </a:t>
            </a:r>
            <a:r>
              <a:rPr lang="en-US" sz="2800" dirty="0" smtClean="0"/>
              <a:t>(such </a:t>
            </a:r>
            <a:r>
              <a:rPr lang="en-US" sz="2800" dirty="0"/>
              <a:t>as </a:t>
            </a:r>
            <a:r>
              <a:rPr lang="en-US" sz="2800" dirty="0" smtClean="0"/>
              <a:t>ants)</a:t>
            </a:r>
            <a:endParaRPr lang="en-US" dirty="0"/>
          </a:p>
        </p:txBody>
      </p:sp>
      <p:pic>
        <p:nvPicPr>
          <p:cNvPr id="106500" name="Picture 4" descr="post-shell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219200"/>
          </a:xfrm>
        </p:spPr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the great chain of being: </a:t>
            </a:r>
            <a:r>
              <a:rPr lang="en-US" b="1" dirty="0" smtClean="0">
                <a:latin typeface="Anderson Four Feather Falls" pitchFamily="2" charset="0"/>
              </a:rPr>
              <a:t>Vegetative </a:t>
            </a:r>
            <a:r>
              <a:rPr lang="en-US" b="1" dirty="0">
                <a:latin typeface="Anderson Four Feather Falls" pitchFamily="2" charset="0"/>
              </a:rPr>
              <a:t>Class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2057400"/>
            <a:ext cx="4030663" cy="3505200"/>
          </a:xfrm>
        </p:spPr>
        <p:txBody>
          <a:bodyPr/>
          <a:lstStyle/>
          <a:p>
            <a:r>
              <a:rPr lang="en-US" dirty="0"/>
              <a:t>Existence and life, but no feeling, understanding, or movement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07524" name="Picture 4" descr="oak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34369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066800"/>
          </a:xfrm>
        </p:spPr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the great chain of being: </a:t>
            </a:r>
            <a:r>
              <a:rPr lang="en-US" b="1" dirty="0" smtClean="0">
                <a:latin typeface="Anderson Four Feather Falls" pitchFamily="2" charset="0"/>
              </a:rPr>
              <a:t>Inanimate</a:t>
            </a:r>
            <a:endParaRPr lang="en-US" b="1" dirty="0">
              <a:latin typeface="Anderson Four Feather Falls" pitchFamily="2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3738562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Elements, liquids, and metals</a:t>
            </a:r>
          </a:p>
          <a:p>
            <a:pPr>
              <a:lnSpc>
                <a:spcPct val="90000"/>
              </a:lnSpc>
            </a:pPr>
            <a:r>
              <a:rPr lang="en-US" dirty="0"/>
              <a:t>No sensation, but durable for centuries</a:t>
            </a:r>
          </a:p>
          <a:p>
            <a:pPr>
              <a:lnSpc>
                <a:spcPct val="90000"/>
              </a:lnSpc>
            </a:pPr>
            <a:r>
              <a:rPr lang="en-US" dirty="0"/>
              <a:t>Water higher than earth</a:t>
            </a:r>
          </a:p>
          <a:p>
            <a:pPr>
              <a:lnSpc>
                <a:spcPct val="90000"/>
              </a:lnSpc>
            </a:pPr>
            <a:r>
              <a:rPr lang="en-US" b="1" dirty="0"/>
              <a:t>Four elements:</a:t>
            </a:r>
            <a:r>
              <a:rPr lang="en-US" dirty="0"/>
              <a:t> earth, air, fire, water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108548" name="Picture 4" descr="gol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4040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066800"/>
          </a:xfrm>
        </p:spPr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the great chain of being: </a:t>
            </a:r>
            <a:r>
              <a:rPr lang="en-US" b="1" dirty="0" smtClean="0">
                <a:latin typeface="Anderson Four Feather Falls" pitchFamily="2" charset="0"/>
              </a:rPr>
              <a:t>Order </a:t>
            </a:r>
            <a:r>
              <a:rPr lang="en-US" b="1" dirty="0">
                <a:latin typeface="Anderson Four Feather Falls" pitchFamily="2" charset="0"/>
              </a:rPr>
              <a:t>and Chaos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66888"/>
            <a:ext cx="3733800" cy="50911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As long as every</a:t>
            </a:r>
          </a:p>
          <a:p>
            <a:pPr>
              <a:buFontTx/>
              <a:buNone/>
            </a:pPr>
            <a:r>
              <a:rPr lang="en-US" dirty="0"/>
              <a:t>member of every</a:t>
            </a:r>
          </a:p>
          <a:p>
            <a:pPr>
              <a:buFontTx/>
              <a:buNone/>
            </a:pPr>
            <a:r>
              <a:rPr lang="en-US" dirty="0"/>
              <a:t>class followed its</a:t>
            </a:r>
          </a:p>
          <a:p>
            <a:pPr>
              <a:buFontTx/>
              <a:buNone/>
            </a:pPr>
            <a:r>
              <a:rPr lang="en-US" dirty="0"/>
              <a:t>specialty, stayed</a:t>
            </a:r>
          </a:p>
          <a:p>
            <a:pPr>
              <a:buFontTx/>
              <a:buNone/>
            </a:pPr>
            <a:r>
              <a:rPr lang="en-US" dirty="0"/>
              <a:t>within its realm,</a:t>
            </a:r>
          </a:p>
          <a:p>
            <a:pPr>
              <a:buFontTx/>
              <a:buNone/>
            </a:pPr>
            <a:r>
              <a:rPr lang="en-US" dirty="0"/>
              <a:t>order reigned in a</a:t>
            </a:r>
          </a:p>
          <a:p>
            <a:pPr>
              <a:buFontTx/>
              <a:buNone/>
            </a:pPr>
            <a:r>
              <a:rPr lang="en-US" dirty="0"/>
              <a:t>sort of </a:t>
            </a:r>
            <a:r>
              <a:rPr lang="en-US" dirty="0" smtClean="0"/>
              <a:t>“cosmic dance.”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09572" name="Picture 4" descr="great-chain-of-being-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the great chain of being: </a:t>
            </a:r>
            <a:r>
              <a:rPr lang="en-US" b="1" dirty="0" smtClean="0">
                <a:latin typeface="Anderson Four Feather Falls" pitchFamily="2" charset="0"/>
              </a:rPr>
              <a:t>Disruption</a:t>
            </a:r>
            <a:endParaRPr lang="en-US" b="1" dirty="0">
              <a:latin typeface="Anderson Four Feather Falls" pitchFamily="2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8200" y="1766888"/>
            <a:ext cx="4495800" cy="509111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“Sin” or crime causes a disturbance in the “chain of being”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 disturbance shakes the </a:t>
            </a:r>
            <a:r>
              <a:rPr lang="en-US" dirty="0"/>
              <a:t>chain and </a:t>
            </a:r>
            <a:r>
              <a:rPr lang="en-US" dirty="0" smtClean="0"/>
              <a:t>disrupts </a:t>
            </a:r>
            <a:r>
              <a:rPr lang="en-US" dirty="0"/>
              <a:t>every other class, especially if the human was high in his class (king or prince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10597" name="Picture 5" descr="chasseriau_macbe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Shakespeare, the Writer</a:t>
            </a:r>
            <a:endParaRPr lang="en-US" b="1" dirty="0">
              <a:latin typeface="Anderson Four Feather Falls" pitchFamily="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86106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 dirty="0" smtClean="0"/>
              <a:t>Collection of writing: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37 </a:t>
            </a:r>
            <a:r>
              <a:rPr lang="en-US" sz="2800" dirty="0"/>
              <a:t>plays, 154 sonnets, and 2 long poems </a:t>
            </a:r>
          </a:p>
          <a:p>
            <a:pPr algn="l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 dirty="0" smtClean="0"/>
              <a:t>Works not published </a:t>
            </a:r>
            <a:r>
              <a:rPr lang="en-US" sz="2800" dirty="0"/>
              <a:t>during his </a:t>
            </a:r>
            <a:r>
              <a:rPr lang="en-US" sz="2800" dirty="0" smtClean="0"/>
              <a:t>lifetime: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Published four </a:t>
            </a:r>
            <a:r>
              <a:rPr lang="en-US" sz="2800" dirty="0"/>
              <a:t>years </a:t>
            </a:r>
            <a:r>
              <a:rPr lang="en-US" sz="2800" dirty="0" smtClean="0"/>
              <a:t>after his death in </a:t>
            </a:r>
            <a:r>
              <a:rPr lang="en-US" sz="2800" dirty="0"/>
              <a:t>the "First Folio" book </a:t>
            </a:r>
          </a:p>
          <a:p>
            <a:pPr algn="l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 dirty="0"/>
              <a:t>Shakespeare is considered a "man for all </a:t>
            </a:r>
          </a:p>
          <a:p>
            <a:pPr marL="231775" indent="-231775" algn="l">
              <a:lnSpc>
                <a:spcPct val="90000"/>
              </a:lnSpc>
            </a:pPr>
            <a:r>
              <a:rPr lang="en-US" sz="2800" dirty="0"/>
              <a:t>   seasons" because his plays appeal to </a:t>
            </a:r>
            <a:r>
              <a:rPr lang="en-US" sz="2800" dirty="0" smtClean="0"/>
              <a:t>everyone across time and ages.</a:t>
            </a:r>
            <a:endParaRPr lang="en-US" sz="2800" dirty="0"/>
          </a:p>
          <a:p>
            <a:pPr algn="l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 dirty="0"/>
              <a:t>Many of Shakespeare’s manuscripts were lost due </a:t>
            </a:r>
          </a:p>
          <a:p>
            <a:pPr algn="l">
              <a:lnSpc>
                <a:spcPct val="90000"/>
              </a:lnSpc>
            </a:pPr>
            <a:r>
              <a:rPr lang="en-US" sz="2800" dirty="0"/>
              <a:t>   to the burning of theaters by the </a:t>
            </a:r>
            <a:r>
              <a:rPr lang="en-US" sz="2800" dirty="0" smtClean="0"/>
              <a:t>Puritans.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838200"/>
          </a:xfrm>
        </p:spPr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the great chain of being: </a:t>
            </a:r>
            <a:r>
              <a:rPr lang="en-US" b="1" dirty="0" smtClean="0">
                <a:latin typeface="Anderson Four Feather Falls" pitchFamily="2" charset="0"/>
              </a:rPr>
              <a:t>In </a:t>
            </a:r>
            <a:r>
              <a:rPr lang="en-US" b="1" dirty="0">
                <a:latin typeface="Anderson Four Feather Falls" pitchFamily="2" charset="0"/>
              </a:rPr>
              <a:t>the Meantime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76800" y="1766888"/>
            <a:ext cx="4267200" cy="4862512"/>
          </a:xfrm>
          <a:noFill/>
          <a:ln/>
        </p:spPr>
        <p:txBody>
          <a:bodyPr/>
          <a:lstStyle/>
          <a:p>
            <a:r>
              <a:rPr lang="en-US" dirty="0"/>
              <a:t>Chaos-disorder was reflected in all other realms </a:t>
            </a:r>
            <a:r>
              <a:rPr lang="en-US" sz="2400" dirty="0"/>
              <a:t>(eclipse of the sun; animals behaving unnaturally</a:t>
            </a:r>
            <a:r>
              <a:rPr lang="en-US" sz="2400" dirty="0" smtClean="0"/>
              <a:t>).</a:t>
            </a:r>
            <a:endParaRPr lang="en-US" dirty="0"/>
          </a:p>
          <a:p>
            <a:r>
              <a:rPr lang="en-US" dirty="0"/>
              <a:t>Order must be </a:t>
            </a:r>
            <a:r>
              <a:rPr lang="en-US" dirty="0" smtClean="0"/>
              <a:t>restored.</a:t>
            </a:r>
            <a:endParaRPr lang="en-US" dirty="0"/>
          </a:p>
        </p:txBody>
      </p:sp>
      <p:pic>
        <p:nvPicPr>
          <p:cNvPr id="111621" name="Picture 5" descr="ChaosW_web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752600"/>
            <a:ext cx="43053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1143000"/>
          </a:xfrm>
        </p:spPr>
        <p:txBody>
          <a:bodyPr/>
          <a:lstStyle/>
          <a:p>
            <a:r>
              <a:rPr lang="en-US" sz="4000" b="1" dirty="0" smtClean="0">
                <a:latin typeface="Anderson Four Feather Falls" pitchFamily="2" charset="0"/>
              </a:rPr>
              <a:t>Shakespeare and </a:t>
            </a:r>
            <a:br>
              <a:rPr lang="en-US" sz="4000" b="1" dirty="0" smtClean="0">
                <a:latin typeface="Anderson Four Feather Falls" pitchFamily="2" charset="0"/>
              </a:rPr>
            </a:br>
            <a:r>
              <a:rPr lang="en-US" sz="4000" b="1" dirty="0" smtClean="0">
                <a:latin typeface="Anderson Four Feather Falls" pitchFamily="2" charset="0"/>
              </a:rPr>
              <a:t>our Language</a:t>
            </a:r>
            <a:endParaRPr lang="en-US" sz="4000" b="1" dirty="0">
              <a:latin typeface="Anderson Four Feather Falls" pitchFamily="2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6888"/>
            <a:ext cx="8458200" cy="509111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dirty="0"/>
              <a:t>According to the </a:t>
            </a:r>
            <a:r>
              <a:rPr lang="en-US" sz="2400" i="1" dirty="0"/>
              <a:t>Oxford English </a:t>
            </a:r>
            <a:r>
              <a:rPr lang="en-US" sz="2400" i="1" dirty="0" smtClean="0"/>
              <a:t>Dictionary</a:t>
            </a:r>
            <a:r>
              <a:rPr lang="en-US" sz="2400" dirty="0" smtClean="0"/>
              <a:t>, </a:t>
            </a:r>
            <a:r>
              <a:rPr lang="en-US" sz="2400" dirty="0"/>
              <a:t>all the </a:t>
            </a:r>
            <a:r>
              <a:rPr lang="en-US" sz="2400" b="1" dirty="0"/>
              <a:t>bold-faced</a:t>
            </a:r>
            <a:r>
              <a:rPr lang="en-US" sz="2400" dirty="0"/>
              <a:t> words below (and some 500 more) are attributed to Shakespeare: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“[f]</a:t>
            </a:r>
            <a:r>
              <a:rPr lang="en-US" dirty="0" err="1"/>
              <a:t>rom</a:t>
            </a:r>
            <a:r>
              <a:rPr lang="en-US" dirty="0"/>
              <a:t> the </a:t>
            </a:r>
            <a:r>
              <a:rPr lang="en-US" b="1" dirty="0"/>
              <a:t>spectacled pedant</a:t>
            </a:r>
            <a:r>
              <a:rPr lang="en-US" dirty="0"/>
              <a:t> to the </a:t>
            </a:r>
            <a:r>
              <a:rPr lang="en-US" b="1" dirty="0"/>
              <a:t>schoolboy</a:t>
            </a:r>
            <a:r>
              <a:rPr lang="en-US" dirty="0"/>
              <a:t>, all </a:t>
            </a:r>
            <a:r>
              <a:rPr lang="en-US" b="1" dirty="0"/>
              <a:t>gentlefolk</a:t>
            </a:r>
            <a:r>
              <a:rPr lang="en-US" dirty="0"/>
              <a:t> recognize Shakespeare as a fathomless fount of coinages. The </a:t>
            </a:r>
            <a:r>
              <a:rPr lang="en-US" b="1" dirty="0"/>
              <a:t>honey-tongued</a:t>
            </a:r>
            <a:r>
              <a:rPr lang="en-US" dirty="0"/>
              <a:t> Bard had no </a:t>
            </a:r>
            <a:r>
              <a:rPr lang="en-US" b="1" dirty="0"/>
              <a:t>rival</a:t>
            </a:r>
            <a:r>
              <a:rPr lang="en-US" dirty="0"/>
              <a:t>, nor could he </a:t>
            </a:r>
            <a:r>
              <a:rPr lang="en-US" b="1" dirty="0"/>
              <a:t>sate</a:t>
            </a:r>
            <a:r>
              <a:rPr lang="en-US" dirty="0"/>
              <a:t> his </a:t>
            </a:r>
            <a:r>
              <a:rPr lang="en-US" b="1" dirty="0"/>
              <a:t>never-ending addiction</a:t>
            </a:r>
            <a:r>
              <a:rPr lang="en-US" dirty="0"/>
              <a:t> to </a:t>
            </a:r>
            <a:r>
              <a:rPr lang="en-US" b="1" dirty="0"/>
              <a:t>madcap</a:t>
            </a:r>
            <a:r>
              <a:rPr lang="en-US" dirty="0"/>
              <a:t>, </a:t>
            </a:r>
            <a:r>
              <a:rPr lang="en-US" b="1" dirty="0"/>
              <a:t>flowery</a:t>
            </a:r>
            <a:r>
              <a:rPr lang="en-US" dirty="0"/>
              <a:t> (or </a:t>
            </a:r>
            <a:r>
              <a:rPr lang="en-US" b="1" dirty="0"/>
              <a:t>foul-mouthed</a:t>
            </a:r>
            <a:r>
              <a:rPr lang="en-US" dirty="0"/>
              <a:t>!) neologisms. Even </a:t>
            </a:r>
            <a:r>
              <a:rPr lang="en-US" b="1" dirty="0"/>
              <a:t>time-honored exposure</a:t>
            </a:r>
            <a:r>
              <a:rPr lang="en-US" dirty="0"/>
              <a:t>  cannot </a:t>
            </a:r>
            <a:r>
              <a:rPr lang="en-US" b="1" dirty="0"/>
              <a:t>besmirch </a:t>
            </a:r>
            <a:r>
              <a:rPr lang="en-US" dirty="0"/>
              <a:t>our </a:t>
            </a:r>
            <a:r>
              <a:rPr lang="en-US" b="1" dirty="0"/>
              <a:t>amazement </a:t>
            </a:r>
            <a:r>
              <a:rPr lang="en-US" dirty="0"/>
              <a:t>at the </a:t>
            </a:r>
            <a:r>
              <a:rPr lang="en-US" b="1" dirty="0"/>
              <a:t>countless</a:t>
            </a:r>
            <a:r>
              <a:rPr lang="en-US" dirty="0"/>
              <a:t> and </a:t>
            </a:r>
            <a:r>
              <a:rPr lang="en-US" b="1" dirty="0"/>
              <a:t>useful </a:t>
            </a:r>
            <a:r>
              <a:rPr lang="en-US" dirty="0"/>
              <a:t>words that lend </a:t>
            </a:r>
            <a:r>
              <a:rPr lang="en-US" b="1" dirty="0"/>
              <a:t>radiance</a:t>
            </a:r>
            <a:r>
              <a:rPr lang="en-US" dirty="0"/>
              <a:t> to our </a:t>
            </a:r>
            <a:r>
              <a:rPr lang="en-US" b="1" dirty="0"/>
              <a:t>lackluster</a:t>
            </a:r>
            <a:r>
              <a:rPr lang="en-US" dirty="0"/>
              <a:t> lives. All in a </a:t>
            </a:r>
            <a:r>
              <a:rPr lang="en-US" b="1" dirty="0"/>
              <a:t>day’s work</a:t>
            </a:r>
            <a:r>
              <a:rPr lang="en-US" dirty="0" smtClean="0"/>
              <a:t>!”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pic>
        <p:nvPicPr>
          <p:cNvPr id="95237" name="Picture 5" descr="MP90017496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828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nderson Four Feather Falls" pitchFamily="2" charset="0"/>
              </a:rPr>
              <a:t>Shakespeare and </a:t>
            </a:r>
            <a:br>
              <a:rPr lang="en-US" sz="4000" b="1" dirty="0" smtClean="0">
                <a:latin typeface="Anderson Four Feather Falls" pitchFamily="2" charset="0"/>
              </a:rPr>
            </a:br>
            <a:r>
              <a:rPr lang="en-US" sz="4000" b="1" dirty="0" smtClean="0">
                <a:latin typeface="Anderson Four Feather Falls" pitchFamily="2" charset="0"/>
              </a:rPr>
              <a:t>our Language: INSULTS</a:t>
            </a:r>
            <a:endParaRPr lang="en-US" sz="4000" b="1" dirty="0">
              <a:latin typeface="Anderson Four Feather Falls" pitchFamily="2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766888"/>
            <a:ext cx="7769225" cy="47863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/>
              <a:t>Example:  </a:t>
            </a:r>
            <a:r>
              <a:rPr lang="en-US" b="1" dirty="0">
                <a:solidFill>
                  <a:srgbClr val="FF0000"/>
                </a:solidFill>
              </a:rPr>
              <a:t>Thou </a:t>
            </a:r>
            <a:r>
              <a:rPr lang="en-US" b="1" dirty="0">
                <a:solidFill>
                  <a:srgbClr val="0099FF"/>
                </a:solidFill>
              </a:rPr>
              <a:t>rank</a:t>
            </a:r>
            <a:r>
              <a:rPr lang="en-US" b="1" dirty="0"/>
              <a:t> </a:t>
            </a:r>
            <a:r>
              <a:rPr lang="en-US" b="1" dirty="0">
                <a:solidFill>
                  <a:schemeClr val="folHlink"/>
                </a:solidFill>
              </a:rPr>
              <a:t>rump-fed</a:t>
            </a:r>
            <a:r>
              <a:rPr lang="en-US" b="1" dirty="0"/>
              <a:t> </a:t>
            </a:r>
            <a:r>
              <a:rPr lang="en-US" b="1" dirty="0">
                <a:solidFill>
                  <a:srgbClr val="F61ED7"/>
                </a:solidFill>
              </a:rPr>
              <a:t>hedge-pig</a:t>
            </a:r>
            <a:r>
              <a:rPr lang="en-US" b="1" dirty="0"/>
              <a:t>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99FF"/>
                </a:solidFill>
              </a:rPr>
              <a:t>      Column A</a:t>
            </a:r>
            <a:r>
              <a:rPr lang="en-US" sz="2400" b="1" dirty="0"/>
              <a:t>	</a:t>
            </a:r>
            <a:r>
              <a:rPr lang="en-US" sz="2400" b="1" dirty="0" smtClean="0"/>
              <a:t>          </a:t>
            </a:r>
            <a:r>
              <a:rPr lang="en-US" sz="2400" b="1" dirty="0">
                <a:solidFill>
                  <a:srgbClr val="5C6303"/>
                </a:solidFill>
              </a:rPr>
              <a:t>Column B</a:t>
            </a:r>
            <a:r>
              <a:rPr lang="en-US" sz="2400" b="1" dirty="0"/>
              <a:t>		</a:t>
            </a:r>
            <a:r>
              <a:rPr lang="en-US" sz="2400" b="1" dirty="0" smtClean="0">
                <a:solidFill>
                  <a:srgbClr val="F61ED7"/>
                </a:solidFill>
              </a:rPr>
              <a:t>Column </a:t>
            </a:r>
            <a:r>
              <a:rPr lang="en-US" sz="2400" b="1" dirty="0">
                <a:solidFill>
                  <a:srgbClr val="F61ED7"/>
                </a:solidFill>
              </a:rPr>
              <a:t>C</a:t>
            </a:r>
            <a:endParaRPr lang="en-US" sz="2400" b="1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 </a:t>
            </a:r>
            <a:r>
              <a:rPr lang="en-US" sz="2400" dirty="0" smtClean="0"/>
              <a:t>peevish	         </a:t>
            </a:r>
            <a:r>
              <a:rPr lang="en-US" sz="2400" dirty="0"/>
              <a:t>clay-brained		canker blossom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 </a:t>
            </a:r>
            <a:r>
              <a:rPr lang="en-US" sz="2400" dirty="0" smtClean="0"/>
              <a:t>grizzled	         dog-hearted</a:t>
            </a:r>
            <a:r>
              <a:rPr lang="en-US" sz="2400" dirty="0"/>
              <a:t>		</a:t>
            </a:r>
            <a:r>
              <a:rPr lang="en-US" sz="2400" dirty="0" smtClean="0"/>
              <a:t>clot </a:t>
            </a:r>
            <a:r>
              <a:rPr lang="en-US" sz="2400" dirty="0"/>
              <a:t>pole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 </a:t>
            </a:r>
            <a:r>
              <a:rPr lang="en-US" sz="2400" dirty="0" smtClean="0"/>
              <a:t>greasy	         evil-eyed</a:t>
            </a:r>
            <a:r>
              <a:rPr lang="en-US" sz="2400" dirty="0"/>
              <a:t>		    	hedge-pig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 jaded	         </a:t>
            </a:r>
            <a:r>
              <a:rPr lang="en-US" sz="2400" dirty="0" smtClean="0"/>
              <a:t>lily-livered</a:t>
            </a:r>
            <a:r>
              <a:rPr lang="en-US" sz="2400" dirty="0"/>
              <a:t>		</a:t>
            </a:r>
            <a:r>
              <a:rPr lang="en-US" sz="2400" dirty="0" smtClean="0"/>
              <a:t>dogfish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waggish	</a:t>
            </a:r>
            <a:r>
              <a:rPr lang="en-US" sz="2400" dirty="0" smtClean="0"/>
              <a:t>         </a:t>
            </a:r>
            <a:r>
              <a:rPr lang="en-US" sz="2400" dirty="0"/>
              <a:t>mad-bred		</a:t>
            </a:r>
            <a:r>
              <a:rPr lang="en-US" sz="2400" dirty="0" smtClean="0"/>
              <a:t>egg-shell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purpled    	</a:t>
            </a:r>
            <a:r>
              <a:rPr lang="en-US" sz="2400" dirty="0" smtClean="0"/>
              <a:t>         </a:t>
            </a:r>
            <a:r>
              <a:rPr lang="en-US" sz="2400" dirty="0"/>
              <a:t>onion-eyed		</a:t>
            </a:r>
            <a:r>
              <a:rPr lang="en-US" sz="2400" dirty="0" smtClean="0"/>
              <a:t>younker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rank	</a:t>
            </a:r>
            <a:r>
              <a:rPr lang="en-US" sz="2400" dirty="0" smtClean="0"/>
              <a:t>         paper-faced</a:t>
            </a:r>
            <a:r>
              <a:rPr lang="en-US" sz="2400" dirty="0"/>
              <a:t>		</a:t>
            </a:r>
            <a:r>
              <a:rPr lang="en-US" sz="2400" dirty="0" smtClean="0"/>
              <a:t>pantaloon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saucy	  </a:t>
            </a:r>
            <a:r>
              <a:rPr lang="en-US" sz="2400" dirty="0" smtClean="0"/>
              <a:t>       rump-fed</a:t>
            </a:r>
            <a:r>
              <a:rPr lang="en-US" sz="2400" dirty="0"/>
              <a:t>		   	rabbit-sucker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vacant	</a:t>
            </a:r>
            <a:r>
              <a:rPr lang="en-US" sz="2400" dirty="0" smtClean="0"/>
              <a:t>         shag-eared</a:t>
            </a:r>
            <a:r>
              <a:rPr lang="en-US" sz="2400" dirty="0"/>
              <a:t>		</a:t>
            </a:r>
            <a:r>
              <a:rPr lang="en-US" sz="2400" dirty="0" smtClean="0"/>
              <a:t>snipe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yeasty	  </a:t>
            </a:r>
            <a:r>
              <a:rPr lang="en-US" sz="2400" dirty="0" smtClean="0"/>
              <a:t>       </a:t>
            </a:r>
            <a:r>
              <a:rPr lang="en-US" sz="2400" dirty="0"/>
              <a:t>whit-livered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305800" cy="1143000"/>
          </a:xfrm>
        </p:spPr>
        <p:txBody>
          <a:bodyPr/>
          <a:lstStyle/>
          <a:p>
            <a:r>
              <a:rPr lang="en-US" sz="4000" b="1" dirty="0" smtClean="0">
                <a:latin typeface="Anderson Four Feather Falls" pitchFamily="2" charset="0"/>
              </a:rPr>
              <a:t>Shakespeare and </a:t>
            </a:r>
            <a:br>
              <a:rPr lang="en-US" sz="4000" b="1" dirty="0" smtClean="0">
                <a:latin typeface="Anderson Four Feather Falls" pitchFamily="2" charset="0"/>
              </a:rPr>
            </a:br>
            <a:r>
              <a:rPr lang="en-US" sz="4000" b="1" dirty="0" smtClean="0">
                <a:latin typeface="Anderson Four Feather Falls" pitchFamily="2" charset="0"/>
              </a:rPr>
              <a:t>our Language: compliments</a:t>
            </a:r>
            <a:endParaRPr lang="en-US" sz="2400" b="1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6888"/>
            <a:ext cx="8458200" cy="5091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000" b="1" dirty="0"/>
              <a:t>Example: </a:t>
            </a:r>
            <a:r>
              <a:rPr lang="en-US" sz="3000" b="1" dirty="0" smtClean="0">
                <a:solidFill>
                  <a:srgbClr val="FF0000"/>
                </a:solidFill>
              </a:rPr>
              <a:t>Thou </a:t>
            </a:r>
            <a:r>
              <a:rPr lang="en-US" sz="3000" b="1" dirty="0">
                <a:solidFill>
                  <a:srgbClr val="0099FF"/>
                </a:solidFill>
              </a:rPr>
              <a:t>precious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chemeClr val="folHlink"/>
                </a:solidFill>
              </a:rPr>
              <a:t>young-eyed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F61ED7"/>
                </a:solidFill>
              </a:rPr>
              <a:t>wafer-cake</a:t>
            </a:r>
            <a:r>
              <a:rPr lang="en-US" sz="3000" b="1" dirty="0"/>
              <a:t>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b="1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rgbClr val="0099FF"/>
                </a:solidFill>
              </a:rPr>
              <a:t>      Column A</a:t>
            </a:r>
            <a:r>
              <a:rPr lang="en-US" sz="2400" b="1" dirty="0"/>
              <a:t>		          </a:t>
            </a:r>
            <a:r>
              <a:rPr lang="en-US" sz="2400" b="1" dirty="0">
                <a:solidFill>
                  <a:srgbClr val="5C6303"/>
                </a:solidFill>
              </a:rPr>
              <a:t>Column B</a:t>
            </a:r>
            <a:r>
              <a:rPr lang="en-US" sz="2400" b="1" dirty="0"/>
              <a:t>		</a:t>
            </a:r>
            <a:r>
              <a:rPr lang="en-US" sz="2400" b="1" dirty="0">
                <a:solidFill>
                  <a:srgbClr val="F61ED7"/>
                </a:solidFill>
              </a:rPr>
              <a:t>Column C</a:t>
            </a:r>
            <a:endParaRPr lang="en-US" sz="2400" b="1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 rare		        </a:t>
            </a:r>
            <a:r>
              <a:rPr lang="en-US" sz="2400" dirty="0" smtClean="0"/>
              <a:t>  </a:t>
            </a:r>
            <a:r>
              <a:rPr lang="en-US" sz="2400" dirty="0"/>
              <a:t>honey-tongued	           </a:t>
            </a:r>
            <a:r>
              <a:rPr lang="en-US" sz="2400" dirty="0" smtClean="0"/>
              <a:t> </a:t>
            </a:r>
            <a:r>
              <a:rPr lang="en-US" sz="2400" dirty="0" err="1"/>
              <a:t>smilet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 sweet		          well-wishing		</a:t>
            </a:r>
            <a:r>
              <a:rPr lang="en-US" sz="2400" dirty="0" smtClean="0"/>
              <a:t>toast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 fruitful		          fair-faced		</a:t>
            </a:r>
            <a:r>
              <a:rPr lang="en-US" sz="2400" dirty="0" err="1" smtClean="0"/>
              <a:t>cukoo</a:t>
            </a:r>
            <a:r>
              <a:rPr lang="en-US" sz="2400" dirty="0" smtClean="0"/>
              <a:t>-bud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 brave	                    </a:t>
            </a:r>
            <a:r>
              <a:rPr lang="en-US" sz="2400" dirty="0" smtClean="0"/>
              <a:t>  </a:t>
            </a:r>
            <a:r>
              <a:rPr lang="en-US" sz="2400" dirty="0"/>
              <a:t>best-tempered	    	</a:t>
            </a:r>
            <a:r>
              <a:rPr lang="en-US" sz="2400" dirty="0" smtClean="0"/>
              <a:t>nose-herb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 sugared		          tender-hearted	   	</a:t>
            </a:r>
            <a:r>
              <a:rPr lang="en-US" sz="2400" dirty="0" smtClean="0"/>
              <a:t>wafer-cake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flowering   		          tiger-booted	    	</a:t>
            </a:r>
            <a:r>
              <a:rPr lang="en-US" sz="2400" dirty="0" smtClean="0"/>
              <a:t>pigeon-egg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precious		          </a:t>
            </a:r>
            <a:r>
              <a:rPr lang="en-US" sz="2400" dirty="0" smtClean="0"/>
              <a:t>smooth-faced</a:t>
            </a:r>
            <a:r>
              <a:rPr lang="en-US" sz="2400" dirty="0"/>
              <a:t>		</a:t>
            </a:r>
            <a:r>
              <a:rPr lang="en-US" sz="2400" dirty="0" smtClean="0"/>
              <a:t>welsh </a:t>
            </a:r>
            <a:r>
              <a:rPr lang="en-US" sz="2400" dirty="0"/>
              <a:t>cheese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gallant 		          thunder-darting	            </a:t>
            </a:r>
            <a:r>
              <a:rPr lang="en-US" sz="2400" dirty="0" smtClean="0"/>
              <a:t>song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celestial		          sweet-suggesting	</a:t>
            </a:r>
            <a:r>
              <a:rPr lang="en-US" sz="2400" dirty="0" smtClean="0"/>
              <a:t>true-penny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  delicate		          young-eyed 		</a:t>
            </a:r>
            <a:r>
              <a:rPr lang="en-US" sz="2400" dirty="0" smtClean="0"/>
              <a:t>valentine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nderson Four Feather Falls" pitchFamily="2" charset="0"/>
              </a:rPr>
              <a:t>Shakespeare and </a:t>
            </a:r>
            <a:br>
              <a:rPr lang="en-US" b="1" dirty="0" smtClean="0">
                <a:latin typeface="Anderson Four Feather Falls" pitchFamily="2" charset="0"/>
              </a:rPr>
            </a:br>
            <a:r>
              <a:rPr lang="en-US" b="1" dirty="0" smtClean="0">
                <a:latin typeface="Anderson Four Feather Falls" pitchFamily="2" charset="0"/>
              </a:rPr>
              <a:t>our </a:t>
            </a:r>
            <a:r>
              <a:rPr lang="en-US" b="1" dirty="0">
                <a:latin typeface="Anderson Four Feather Falls" pitchFamily="2" charset="0"/>
              </a:rPr>
              <a:t>Language: Puns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69" name="Picture 5" descr="puns+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848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latin typeface="Anderson Four Feather Falls" pitchFamily="2" charset="0"/>
              </a:rPr>
              <a:t>Shakespeare and </a:t>
            </a:r>
            <a:br>
              <a:rPr lang="en-US" sz="4000" b="1" dirty="0" smtClean="0">
                <a:latin typeface="Anderson Four Feather Falls" pitchFamily="2" charset="0"/>
              </a:rPr>
            </a:br>
            <a:r>
              <a:rPr lang="en-US" sz="4000" b="1" dirty="0" smtClean="0">
                <a:latin typeface="Anderson Four Feather Falls" pitchFamily="2" charset="0"/>
              </a:rPr>
              <a:t>our Language: Puns</a:t>
            </a:r>
            <a:endParaRPr lang="en-US" sz="4000" b="1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6888"/>
            <a:ext cx="8458200" cy="5091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“The humorous use of a </a:t>
            </a:r>
            <a:r>
              <a:rPr lang="en-US" dirty="0" smtClean="0"/>
              <a:t>word(s) </a:t>
            </a:r>
            <a:r>
              <a:rPr lang="en-US" dirty="0"/>
              <a:t>which are formed or </a:t>
            </a:r>
            <a:r>
              <a:rPr lang="en-US" dirty="0" smtClean="0"/>
              <a:t>sound alike but </a:t>
            </a:r>
            <a:r>
              <a:rPr lang="en-US" dirty="0"/>
              <a:t>have different meanings, in such a way as to play on two or more of the possible applications; a play on words.”  (Webster Dictionary)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Example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:</a:t>
            </a:r>
            <a:r>
              <a:rPr lang="en-US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1)A chicken crossing the road is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poultry in motion.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2) Police were called to a daycare where a three-year-old was resisting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a rest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219200"/>
          </a:xfrm>
        </p:spPr>
        <p:txBody>
          <a:bodyPr/>
          <a:lstStyle/>
          <a:p>
            <a:r>
              <a:rPr lang="en-US" sz="4000" b="1" dirty="0" smtClean="0">
                <a:latin typeface="Anderson Four Feather Falls" pitchFamily="2" charset="0"/>
              </a:rPr>
              <a:t>Shakespeare and </a:t>
            </a:r>
            <a:br>
              <a:rPr lang="en-US" sz="4000" b="1" dirty="0" smtClean="0">
                <a:latin typeface="Anderson Four Feather Falls" pitchFamily="2" charset="0"/>
              </a:rPr>
            </a:br>
            <a:r>
              <a:rPr lang="en-US" sz="4000" b="1" dirty="0" smtClean="0">
                <a:latin typeface="Anderson Four Feather Falls" pitchFamily="2" charset="0"/>
              </a:rPr>
              <a:t>our Language: Puns</a:t>
            </a:r>
            <a:endParaRPr lang="en-US" sz="4000" b="1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6888"/>
            <a:ext cx="4648200" cy="5091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That’s very </a:t>
            </a:r>
            <a:r>
              <a:rPr lang="en-US" sz="2800" dirty="0" err="1" smtClean="0"/>
              <a:t>punny</a:t>
            </a:r>
            <a:r>
              <a:rPr lang="en-US" sz="2800" dirty="0" smtClean="0"/>
              <a:t>!</a:t>
            </a:r>
            <a:endParaRPr lang="en-US" sz="2800" dirty="0"/>
          </a:p>
          <a:p>
            <a:pPr marL="573088" lvl="1" indent="-231775">
              <a:lnSpc>
                <a:spcPct val="80000"/>
              </a:lnSpc>
            </a:pPr>
            <a:r>
              <a:rPr lang="en-US" sz="2400" dirty="0"/>
              <a:t>Quick setup </a:t>
            </a:r>
            <a:r>
              <a:rPr lang="en-US" sz="2400" dirty="0" smtClean="0"/>
              <a:t>(Brevity </a:t>
            </a:r>
            <a:r>
              <a:rPr lang="en-US" sz="2400" dirty="0"/>
              <a:t>is </a:t>
            </a:r>
            <a:r>
              <a:rPr lang="en-US" sz="2400" dirty="0" smtClean="0"/>
              <a:t>important.)</a:t>
            </a:r>
            <a:endParaRPr lang="en-US" sz="2400" dirty="0"/>
          </a:p>
          <a:p>
            <a:pPr marL="573088" lvl="1" indent="-231775">
              <a:lnSpc>
                <a:spcPct val="80000"/>
              </a:lnSpc>
            </a:pPr>
            <a:r>
              <a:rPr lang="en-US" sz="2400" dirty="0"/>
              <a:t>No proper </a:t>
            </a:r>
            <a:r>
              <a:rPr lang="en-US" sz="2400" dirty="0" smtClean="0"/>
              <a:t>names.</a:t>
            </a:r>
            <a:endParaRPr lang="en-US" sz="2400" dirty="0"/>
          </a:p>
          <a:p>
            <a:pPr marL="573088" lvl="1" indent="-231775">
              <a:lnSpc>
                <a:spcPct val="80000"/>
              </a:lnSpc>
            </a:pPr>
            <a:r>
              <a:rPr lang="en-US" sz="2400" dirty="0"/>
              <a:t>Familiar </a:t>
            </a:r>
            <a:r>
              <a:rPr lang="en-US" sz="2400" dirty="0" smtClean="0"/>
              <a:t>references.</a:t>
            </a:r>
            <a:endParaRPr lang="en-US" sz="2400" dirty="0"/>
          </a:p>
          <a:p>
            <a:pPr marL="573088" lvl="1" indent="-231775">
              <a:lnSpc>
                <a:spcPct val="80000"/>
              </a:lnSpc>
            </a:pPr>
            <a:r>
              <a:rPr lang="en-US" sz="2400" dirty="0"/>
              <a:t>A pointed revelation </a:t>
            </a:r>
            <a:r>
              <a:rPr lang="en-US" sz="2400" dirty="0" smtClean="0"/>
              <a:t>(You </a:t>
            </a:r>
            <a:r>
              <a:rPr lang="en-US" sz="2400" dirty="0"/>
              <a:t>should see the spark in the listener’s eyes as they </a:t>
            </a:r>
            <a:r>
              <a:rPr lang="en-US" sz="2400" dirty="0" smtClean="0"/>
              <a:t>“get it.”)</a:t>
            </a:r>
            <a:endParaRPr lang="en-US" sz="2400" dirty="0"/>
          </a:p>
          <a:p>
            <a:pPr marL="573088" lvl="1" indent="-231775">
              <a:lnSpc>
                <a:spcPct val="80000"/>
              </a:lnSpc>
            </a:pPr>
            <a:r>
              <a:rPr lang="en-US" sz="2400" dirty="0"/>
              <a:t>Maximum wordplay throughout!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15717" name="Picture 5" descr="4075deab-9a53-48f4-8abc-f8faa4bcb7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05000"/>
            <a:ext cx="3886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	</a:t>
            </a:r>
          </a:p>
        </p:txBody>
      </p:sp>
      <p:pic>
        <p:nvPicPr>
          <p:cNvPr id="116741" name="Picture 5" descr="pun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09600"/>
            <a:ext cx="3352800" cy="2819400"/>
          </a:xfrm>
          <a:prstGeom prst="rect">
            <a:avLst/>
          </a:prstGeom>
          <a:noFill/>
        </p:spPr>
      </p:pic>
      <p:pic>
        <p:nvPicPr>
          <p:cNvPr id="116745" name="Picture 9" descr="funny-puns-fresh-from-the-moment-you-take-it-out-of-the-ra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0"/>
            <a:ext cx="2743200" cy="3048000"/>
          </a:xfrm>
          <a:prstGeom prst="rect">
            <a:avLst/>
          </a:prstGeom>
          <a:noFill/>
        </p:spPr>
      </p:pic>
      <p:pic>
        <p:nvPicPr>
          <p:cNvPr id="116747" name="Picture 11" descr="tumblr_lbykmsxSaV1qakgigo1_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429000"/>
            <a:ext cx="3276600" cy="2895600"/>
          </a:xfrm>
          <a:prstGeom prst="rect">
            <a:avLst/>
          </a:prstGeom>
          <a:noFill/>
        </p:spPr>
      </p:pic>
      <p:pic>
        <p:nvPicPr>
          <p:cNvPr id="116749" name="Picture 13" descr="pun_humer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0"/>
            <a:ext cx="2667000" cy="3048000"/>
          </a:xfrm>
          <a:prstGeom prst="rect">
            <a:avLst/>
          </a:prstGeom>
          <a:noFill/>
        </p:spPr>
      </p:pic>
      <p:pic>
        <p:nvPicPr>
          <p:cNvPr id="116751" name="Picture 15" descr="Math-Puns-are-the-First-Sine-of-Madness_1869-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3124200" cy="3124200"/>
          </a:xfrm>
          <a:prstGeom prst="rect">
            <a:avLst/>
          </a:prstGeom>
          <a:noFill/>
        </p:spPr>
      </p:pic>
      <p:pic>
        <p:nvPicPr>
          <p:cNvPr id="116757" name="Picture 21" descr="have_an_nice_day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2699</TotalTime>
  <Words>693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Expedition</vt:lpstr>
      <vt:lpstr>Introduction to  William Shakespeare </vt:lpstr>
      <vt:lpstr>Shakespeare, the Writer</vt:lpstr>
      <vt:lpstr>Shakespeare and  our Language</vt:lpstr>
      <vt:lpstr>Shakespeare and  our Language: INSULTS</vt:lpstr>
      <vt:lpstr>Shakespeare and  our Language: compliments</vt:lpstr>
      <vt:lpstr>Shakespeare and  our Language: Puns</vt:lpstr>
      <vt:lpstr>Shakespeare and  our Language: Puns</vt:lpstr>
      <vt:lpstr>Shakespeare and  our Language: Puns</vt:lpstr>
      <vt:lpstr> </vt:lpstr>
      <vt:lpstr>Shakespeare and  the great chain of being</vt:lpstr>
      <vt:lpstr>the great chain of being: Angels</vt:lpstr>
      <vt:lpstr>the great chain of being: Man</vt:lpstr>
      <vt:lpstr>the great chain of being: Man</vt:lpstr>
      <vt:lpstr>the great chain of being: Higher Sensitive Class</vt:lpstr>
      <vt:lpstr>the great chain of being: Lower Sensitive Class</vt:lpstr>
      <vt:lpstr>the great chain of being: Vegetative Class</vt:lpstr>
      <vt:lpstr>the great chain of being: Inanimate</vt:lpstr>
      <vt:lpstr>the great chain of being: Order and Chaos</vt:lpstr>
      <vt:lpstr>the great chain of being: Disruption</vt:lpstr>
      <vt:lpstr>the great chain of being: In the Meantime</vt:lpstr>
    </vt:vector>
  </TitlesOfParts>
  <Company>Katy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Shakespeare</dc:title>
  <dc:creator>Katy ISD</dc:creator>
  <cp:lastModifiedBy>shawna.steplock</cp:lastModifiedBy>
  <cp:revision>130</cp:revision>
  <dcterms:created xsi:type="dcterms:W3CDTF">2001-03-28T19:11:59Z</dcterms:created>
  <dcterms:modified xsi:type="dcterms:W3CDTF">2013-02-07T21:21:31Z</dcterms:modified>
</cp:coreProperties>
</file>