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3F30-8B66-463D-B934-081EB1F5ABE5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5A5A-679D-497B-8C13-F7DB1C1CF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3F30-8B66-463D-B934-081EB1F5ABE5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5A5A-679D-497B-8C13-F7DB1C1CF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3F30-8B66-463D-B934-081EB1F5ABE5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5A5A-679D-497B-8C13-F7DB1C1CF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3F30-8B66-463D-B934-081EB1F5ABE5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5A5A-679D-497B-8C13-F7DB1C1CF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3F30-8B66-463D-B934-081EB1F5ABE5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5A5A-679D-497B-8C13-F7DB1C1CF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3F30-8B66-463D-B934-081EB1F5ABE5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5A5A-679D-497B-8C13-F7DB1C1CF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3F30-8B66-463D-B934-081EB1F5ABE5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5A5A-679D-497B-8C13-F7DB1C1CF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3F30-8B66-463D-B934-081EB1F5ABE5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5A5A-679D-497B-8C13-F7DB1C1CF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3F30-8B66-463D-B934-081EB1F5ABE5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5A5A-679D-497B-8C13-F7DB1C1CF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3F30-8B66-463D-B934-081EB1F5ABE5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5A5A-679D-497B-8C13-F7DB1C1CF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3F30-8B66-463D-B934-081EB1F5ABE5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5A5A-679D-497B-8C13-F7DB1C1CF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03F30-8B66-463D-B934-081EB1F5ABE5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65A5A-679D-497B-8C13-F7DB1C1CF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ampuses.fortbendisd.com/campuses/ths/TeacherDocuments.cfm?TeacherIndex=39958&amp;ResourceIndex=47515" TargetMode="External"/><Relationship Id="rId2" Type="http://schemas.openxmlformats.org/officeDocument/2006/relationships/hyperlink" Target="http://www.turnitin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senglish2.weebly.com/" TargetMode="External"/><Relationship Id="rId2" Type="http://schemas.openxmlformats.org/officeDocument/2006/relationships/hyperlink" Target="http://campuses.fortbendisd.com/campuses/ths/teacher.cfm?TeacherIndex=3995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hslib.weebly.com/ths-online-resources.html" TargetMode="External"/><Relationship Id="rId2" Type="http://schemas.openxmlformats.org/officeDocument/2006/relationships/hyperlink" Target="http://www.thslib.weebl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8229600" cy="200025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T-Notes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743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An Explanation and Tutorial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Parts of the T-Notes: 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Recording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Your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Thoughts</a:t>
            </a:r>
            <a:endParaRPr lang="en-US" dirty="0"/>
          </a:p>
        </p:txBody>
      </p:sp>
      <p:graphicFrame>
        <p:nvGraphicFramePr>
          <p:cNvPr id="5122" name="Content Placeholder 3"/>
          <p:cNvGraphicFramePr>
            <a:graphicFrameLocks noChangeAspect="1"/>
          </p:cNvGraphicFramePr>
          <p:nvPr/>
        </p:nvGraphicFramePr>
        <p:xfrm>
          <a:off x="1371600" y="3903663"/>
          <a:ext cx="6096000" cy="5908675"/>
        </p:xfrm>
        <a:graphic>
          <a:graphicData uri="http://schemas.openxmlformats.org/presentationml/2006/ole">
            <p:oleObj spid="_x0000_s5122" name="Acrobat Document" r:id="rId3" imgW="5829300" imgH="7543800" progId="AcroExch.Document.7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762000" y="3733800"/>
            <a:ext cx="7543800" cy="1600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962400" y="5105400"/>
            <a:ext cx="3505200" cy="15240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35814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The right side of the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T-Notes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is to record your thoughts about how you can use the material in your essay.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What made you choose that quotation?  How does it work with the purpose of the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T-Notes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as recorded in your heading?  Write it down as your information for the right side.  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Make sure to record your thoughts immediately to the right of the original quotation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Anything you use now can later be used in the actual writing of the paper.  Have quality thoughts/ideas now.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T-Note Requirements: </a:t>
            </a:r>
            <a:b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Argumentative Research Paper 2013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3 sets of T-notes will be submitted on 1/23/13 to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Turnitin.com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as ONE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document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.    </a:t>
            </a:r>
          </a:p>
          <a:p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Make sure to have the following three purposes covered:</a:t>
            </a:r>
          </a:p>
          <a:p>
            <a:pPr lvl="1"/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Background information</a:t>
            </a:r>
          </a:p>
          <a:p>
            <a:pPr lvl="1"/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Support for your stance (for or against)</a:t>
            </a:r>
          </a:p>
          <a:p>
            <a:pPr lvl="1"/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Counter-argument</a:t>
            </a:r>
          </a:p>
          <a:p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Each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T-Note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must have 3 to 5 entries to be considered “complete.”  If you need more information for a type of T-Note, find another article and create a new T-note.  </a:t>
            </a:r>
          </a:p>
          <a:p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Make sure you understand these requirements prior to the due date, January 23 at 4pm.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T-Note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documents are available on the </a:t>
            </a:r>
            <a:r>
              <a:rPr lang="en-US" dirty="0" smtClean="0">
                <a:hlinkClick r:id="rId2"/>
              </a:rPr>
              <a:t>teacher website </a:t>
            </a:r>
            <a:r>
              <a:rPr lang="en-US" dirty="0" smtClean="0"/>
              <a:t>as well as the </a:t>
            </a:r>
            <a:r>
              <a:rPr lang="en-US" dirty="0" smtClean="0">
                <a:hlinkClick r:id="rId3"/>
              </a:rPr>
              <a:t>English II Weebly</a:t>
            </a:r>
            <a:r>
              <a:rPr lang="en-US" dirty="0" smtClean="0"/>
              <a:t>:  </a:t>
            </a:r>
          </a:p>
          <a:p>
            <a:pPr lvl="1"/>
            <a:r>
              <a:rPr lang="en-US" dirty="0" smtClean="0"/>
              <a:t>Understanding T-Notes PowerPoint</a:t>
            </a:r>
          </a:p>
          <a:p>
            <a:pPr lvl="1"/>
            <a:r>
              <a:rPr lang="en-US" dirty="0" smtClean="0"/>
              <a:t>T-Notes template</a:t>
            </a:r>
          </a:p>
          <a:p>
            <a:pPr lvl="1"/>
            <a:r>
              <a:rPr lang="en-US" dirty="0" smtClean="0"/>
              <a:t>T-Notes template - extended document </a:t>
            </a:r>
            <a:r>
              <a:rPr lang="en-US" sz="2000" i="1" dirty="0" smtClean="0"/>
              <a:t>(This version is for compiling T-Notes into one long document for submission to Turnitin.com.)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Absent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If you were absent for the in class activity, you will need to access the actual PowerPoint presentation with all of the hyperlinks.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THS Website/Courses/English/Steplock/ Resources/Research Paper/Understanding T-Notes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Make notes as you go about questions, concerns, etc. for elements of the activity. 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Attending tutorials is also suggested.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What are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T-Notes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 method of organizing information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 structure of organizing information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 strategy for contemplating on paper ideas to be used at a later time.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When do I use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T-Notes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When researching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When taking notes (generic)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What do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T-Notes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look like?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1000" y="914400"/>
          <a:ext cx="8610600" cy="9467600"/>
        </p:xfrm>
        <a:graphic>
          <a:graphicData uri="http://schemas.openxmlformats.org/presentationml/2006/ole">
            <p:oleObj spid="_x0000_s1026" name="Acrobat Document" r:id="rId3" imgW="5829300" imgH="7543800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Parts of the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T-Notes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: Heading</a:t>
            </a: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371600" y="4204856"/>
          <a:ext cx="6096000" cy="5911272"/>
        </p:xfrm>
        <a:graphic>
          <a:graphicData uri="http://schemas.openxmlformats.org/presentationml/2006/ole">
            <p:oleObj spid="_x0000_s2050" name="Acrobat Document" r:id="rId3" imgW="5829300" imgH="7543800" progId="AcroExch.Document.7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1371600"/>
            <a:ext cx="8305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Name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:  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student name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Date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: 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date completed</a:t>
            </a:r>
          </a:p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Research Topic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: 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generic topic before thesis is determined, alter to fit the thesis and/or purpose of T-notes</a:t>
            </a:r>
          </a:p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Purpose of T-Notes: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Background information, supporting evidence, or counter-argument </a:t>
            </a: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</a:rPr>
              <a:t>(other purposes may vary w/ assignment of essay)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066800" y="4114800"/>
            <a:ext cx="5105400" cy="8382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Parts of the T-Notes: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MLA Works Cited Page Citation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A part of the final draft of any documented essay is a correctly formatted MLA Works Cited entry.</a:t>
            </a:r>
          </a:p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This box allows you to document the notes on the T-note for the specific source.</a:t>
            </a:r>
          </a:p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See the next slide for accessing the citation.</a:t>
            </a:r>
          </a:p>
        </p:txBody>
      </p:sp>
      <p:graphicFrame>
        <p:nvGraphicFramePr>
          <p:cNvPr id="3074" name="Content Placeholder 3"/>
          <p:cNvGraphicFramePr>
            <a:graphicFrameLocks noChangeAspect="1"/>
          </p:cNvGraphicFramePr>
          <p:nvPr/>
        </p:nvGraphicFramePr>
        <p:xfrm>
          <a:off x="1371600" y="4205288"/>
          <a:ext cx="6096000" cy="5910262"/>
        </p:xfrm>
        <a:graphic>
          <a:graphicData uri="http://schemas.openxmlformats.org/presentationml/2006/ole">
            <p:oleObj spid="_x0000_s3074" name="Acrobat Document" r:id="rId3" imgW="5829300" imgH="7543800" progId="AcroExch.Document.7">
              <p:embed/>
            </p:oleObj>
          </a:graphicData>
        </a:graphic>
      </p:graphicFrame>
      <p:sp>
        <p:nvSpPr>
          <p:cNvPr id="5" name="Oval 4"/>
          <p:cNvSpPr/>
          <p:nvPr/>
        </p:nvSpPr>
        <p:spPr>
          <a:xfrm>
            <a:off x="838200" y="4419600"/>
            <a:ext cx="6781800" cy="16002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Finding the MLA Works Cited Page Citation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0292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Access the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THS Library Weebly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Open the Opposing Viewpoints Database </a:t>
            </a: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</a:rPr>
              <a:t>(“How to” instructions </a:t>
            </a: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</a:rPr>
              <a:t>are hyperlinked </a:t>
            </a: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here</a:t>
            </a: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Open the article you are interested in using for T-Notes.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On the right side of the article near the top is a list of “Tools.”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Select “Citation Tools.”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Make sure 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MLA 7</a:t>
            </a:r>
            <a:r>
              <a:rPr lang="en-US" sz="2400" i="1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 Edition style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is selected.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Click “Download.”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“Open” the document.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The double-spaced entry at the top of the page is the citation.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Copy and paste this to your T-notes page. 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DO NOT copy the URL.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Use the back arrow on the webpage to navigate back to the article. 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Using the X will close “Opposing Viewpoints” completely.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Parts of the T-Notes: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Direct Evidence</a:t>
            </a:r>
            <a:endParaRPr lang="en-US" dirty="0"/>
          </a:p>
        </p:txBody>
      </p:sp>
      <p:graphicFrame>
        <p:nvGraphicFramePr>
          <p:cNvPr id="4098" name="Content Placeholder 3"/>
          <p:cNvGraphicFramePr>
            <a:graphicFrameLocks noChangeAspect="1"/>
          </p:cNvGraphicFramePr>
          <p:nvPr/>
        </p:nvGraphicFramePr>
        <p:xfrm>
          <a:off x="1371600" y="3902869"/>
          <a:ext cx="6096000" cy="5910262"/>
        </p:xfrm>
        <a:graphic>
          <a:graphicData uri="http://schemas.openxmlformats.org/presentationml/2006/ole">
            <p:oleObj spid="_x0000_s4098" name="Acrobat Document" r:id="rId3" imgW="5829300" imgH="7543800" progId="AcroExch.Document.7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762000" y="3733800"/>
            <a:ext cx="7543800" cy="1600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57600"/>
          </a:xfrm>
        </p:spPr>
        <p:txBody>
          <a:bodyPr>
            <a:noAutofit/>
          </a:bodyPr>
          <a:lstStyle/>
          <a:p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The left side of the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T-Notes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is for recording elements “lifted” from the source.  </a:t>
            </a:r>
          </a:p>
          <a:p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These will be direct quotations.  Make sure to use quotation marks at the beginning and end of your selected portion of text.</a:t>
            </a:r>
          </a:p>
          <a:p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Make sure to use the parenthetical citation at the end of the quotation.  </a:t>
            </a:r>
            <a:r>
              <a:rPr lang="en-US" sz="2600" i="1" dirty="0">
                <a:solidFill>
                  <a:schemeClr val="accent1">
                    <a:lumMod val="75000"/>
                  </a:schemeClr>
                </a:solidFill>
              </a:rPr>
              <a:t>Internet based sources will not have page numbers.  Your parenthetical citation will only have an author’s name.</a:t>
            </a:r>
          </a:p>
        </p:txBody>
      </p:sp>
      <p:sp>
        <p:nvSpPr>
          <p:cNvPr id="5" name="Oval 4"/>
          <p:cNvSpPr/>
          <p:nvPr/>
        </p:nvSpPr>
        <p:spPr>
          <a:xfrm>
            <a:off x="990600" y="5334000"/>
            <a:ext cx="3505200" cy="13716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660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Acrobat Document</vt:lpstr>
      <vt:lpstr>T-Notes</vt:lpstr>
      <vt:lpstr>Absent Students</vt:lpstr>
      <vt:lpstr>What are T-Notes?</vt:lpstr>
      <vt:lpstr>When do I use T-Notes?</vt:lpstr>
      <vt:lpstr>What do T-Notes look like?</vt:lpstr>
      <vt:lpstr>Parts of the T-Notes: Heading</vt:lpstr>
      <vt:lpstr>Parts of the T-Notes:  MLA Works Cited Page Citation</vt:lpstr>
      <vt:lpstr>Finding the MLA Works Cited Page Citation</vt:lpstr>
      <vt:lpstr>Parts of the T-Notes:  Direct Evidence</vt:lpstr>
      <vt:lpstr>Parts of the T-Notes:  Recording Your Thoughts</vt:lpstr>
      <vt:lpstr>T-Note Requirements:  Argumentative Research Paper 2013</vt:lpstr>
      <vt:lpstr>T-Note Documents</vt:lpstr>
    </vt:vector>
  </TitlesOfParts>
  <Company>FortBend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T-Notes</dc:title>
  <dc:creator>shawna.steplock</dc:creator>
  <cp:lastModifiedBy>shawna.steplock</cp:lastModifiedBy>
  <cp:revision>9</cp:revision>
  <dcterms:created xsi:type="dcterms:W3CDTF">2013-01-15T20:59:22Z</dcterms:created>
  <dcterms:modified xsi:type="dcterms:W3CDTF">2013-01-15T22:13:47Z</dcterms:modified>
</cp:coreProperties>
</file>